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</p:sldMasterIdLst>
  <p:sldIdLst>
    <p:sldId id="256" r:id="rId2"/>
    <p:sldId id="258" r:id="rId3"/>
    <p:sldId id="259" r:id="rId4"/>
    <p:sldId id="257" r:id="rId5"/>
    <p:sldId id="263" r:id="rId6"/>
    <p:sldId id="26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28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1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0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4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57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5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6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0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0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gle/H6UDznW6EJ9XnYR" TargetMode="External"/><Relationship Id="rId3" Type="http://schemas.openxmlformats.org/officeDocument/2006/relationships/hyperlink" Target="https://forms.gle/H6UDznW6EJ9XnYRE8?fbclid=IwAR3Qj4IMaDOmoNScPXCPftrgGl1SRSmytjSR4YRyT1i3wKlGPABBRGAArUM" TargetMode="External"/><Relationship Id="rId7" Type="http://schemas.openxmlformats.org/officeDocument/2006/relationships/hyperlink" Target="https://youtu.be/W_9a7_XnB0w" TargetMode="External"/><Relationship Id="rId12" Type="http://schemas.openxmlformats.org/officeDocument/2006/relationships/hyperlink" Target="https://www.facebook.com/groups/2276404816000821/?multi_permalinks=2312950789012890&amp;notif_id=1588597702007222&amp;notif_t=group_highlights" TargetMode="External"/><Relationship Id="rId2" Type="http://schemas.openxmlformats.org/officeDocument/2006/relationships/hyperlink" Target="https://padlet.com/mosasto2014/Bookmark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07LMfbxLrEk" TargetMode="External"/><Relationship Id="rId11" Type="http://schemas.openxmlformats.org/officeDocument/2006/relationships/hyperlink" Target="https://drive.google.com/file/d/1ZvTK0DaTYqkezugLVgGBXpYqYUmWldvx/view?usp=sharing" TargetMode="External"/><Relationship Id="rId5" Type="http://schemas.openxmlformats.org/officeDocument/2006/relationships/hyperlink" Target="https://youtu.be/QWFPBqLbnAI" TargetMode="External"/><Relationship Id="rId10" Type="http://schemas.openxmlformats.org/officeDocument/2006/relationships/hyperlink" Target="https://drive.google.com/open?id=1XO2915MQ_IDDk8nb73SYOMcQAkTWOr07" TargetMode="External"/><Relationship Id="rId4" Type="http://schemas.openxmlformats.org/officeDocument/2006/relationships/hyperlink" Target="https://www.facebook.com/groups/2576081592669319/" TargetMode="External"/><Relationship Id="rId9" Type="http://schemas.openxmlformats.org/officeDocument/2006/relationships/hyperlink" Target="https://forms.gle/H6UDznW6EJ9XnYRE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groups/2576081592669319/" TargetMode="External"/><Relationship Id="rId4" Type="http://schemas.openxmlformats.org/officeDocument/2006/relationships/hyperlink" Target="https://padlet.com/mosasto2014/Bookmark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ms.gle/H6UDznW6EJ9XnYR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07LMfbxLrEk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drive.google.com/file/d/1ZvTK0DaTYqkezugLVgGBXpYqYUmWldvx/view?usp=sharing" TargetMode="External"/><Relationship Id="rId2" Type="http://schemas.openxmlformats.org/officeDocument/2006/relationships/hyperlink" Target="https://drive.google.com/open?id=1XO2915MQ_IDDk8nb73SYOMcQAkTWOr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W_9a7_XnB0w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1957" y="68626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dirty="0" smtClean="0"/>
              <a:t> ,,Царево ново одело’’ </a:t>
            </a:r>
            <a:br>
              <a:rPr lang="sr-Cyrl-RS" dirty="0" smtClean="0"/>
            </a:br>
            <a:r>
              <a:rPr lang="sr-Cyrl-RS" dirty="0" smtClean="0"/>
              <a:t>Ханс Кристијан Андерсен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91882"/>
          </a:xfrm>
        </p:spPr>
        <p:txBody>
          <a:bodyPr/>
          <a:lstStyle/>
          <a:p>
            <a:r>
              <a:rPr lang="sr-Cyrl-RS" dirty="0" smtClean="0"/>
              <a:t>настава </a:t>
            </a:r>
            <a:r>
              <a:rPr lang="sr-Cyrl-RS" dirty="0"/>
              <a:t>на </a:t>
            </a:r>
            <a:r>
              <a:rPr lang="sr-Cyrl-RS" dirty="0" smtClean="0"/>
              <a:t>даљину</a:t>
            </a:r>
          </a:p>
          <a:p>
            <a:r>
              <a:rPr lang="sr-Cyrl-RS" dirty="0" smtClean="0"/>
              <a:t>Српски језик 2.разред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74528" y="5440680"/>
            <a:ext cx="55174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/>
              <a:t>Основна школа ,,Предраг Кожић’’ Дубовац</a:t>
            </a:r>
          </a:p>
          <a:p>
            <a:r>
              <a:rPr lang="sr-Cyrl-RS" dirty="0" smtClean="0"/>
              <a:t>Аутор и реализатор: Мирјана Бановић, мастер учитељ</a:t>
            </a:r>
          </a:p>
          <a:p>
            <a:r>
              <a:rPr lang="sr-Cyrl-RS" dirty="0" smtClean="0"/>
              <a:t>07.маја 2020.године</a:t>
            </a:r>
            <a:endParaRPr lang="sr-Cyrl-RS" dirty="0"/>
          </a:p>
        </p:txBody>
      </p:sp>
      <p:pic>
        <p:nvPicPr>
          <p:cNvPr id="5" name="Picture 26" descr="red cra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427" y="0"/>
            <a:ext cx="54355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9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8474" y="146932"/>
            <a:ext cx="11915335" cy="724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sr-Cyrl-R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МЕТОДИЧКИ ПОДАЦИ О НАСТАВНОМ ЧАСУ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 ПРЕДМЕТ</a:t>
            </a:r>
            <a:r>
              <a:rPr lang="en-US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r-Cyrl-R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Српски језик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разред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други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одељење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један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r-Cyrl-R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наставна тема: </a:t>
            </a:r>
            <a:r>
              <a:rPr lang="sr-Cyrl-C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Књижевност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наставна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јединица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,,Царево ново одело'' Ханс Кристијан Андерсен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часа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обрада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облик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рада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фронтални, индивидуални, учење на даљину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r-Cyrl-C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Наставне методе:  </a:t>
            </a:r>
            <a:r>
              <a:rPr lang="sr-Cyrl-C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вербално-текстуалне (рад на тексту), илустративно-демонстративна ( рад на истраживачким задацима) 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sr-Cyrl-C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практични радови (рад на истраживачким задацима), метод читања и писања до критичког мишљења.</a:t>
            </a:r>
          </a:p>
          <a:p>
            <a:pPr>
              <a:lnSpc>
                <a:spcPct val="115000"/>
              </a:lnSpc>
            </a:pPr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Циљ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исходи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часа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Упознавање ученика са ауторском бајком; </a:t>
            </a:r>
            <a:r>
              <a:rPr lang="sr-Cyrl-C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проналажење експлицитно исказаних информација у бајци,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уочавање повезаности стваралачке фантазије и животне реалности у бајци; уочавање временског  и просторног одређења у бајци; откривање фантастичних и реалних мотива; анализирање главних ликова као и осталих ликова у бајци; указивање на опште људске вредности: поштење, храброст, искреност; развијање самосталности и креативног критичког мишљења; навикавање ученика на истраживачко читање. </a:t>
            </a:r>
            <a:r>
              <a:rPr lang="sr-Cyrl-R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Развијање љубави према књигама,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ефикасно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критички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користе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научна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знања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технологију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оспособљени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разумеју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различите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форме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уметничког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изражавања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их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користе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сопствено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изражавање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; 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оспособљени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самостално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учење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способни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прикупљају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анализирају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критички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процењују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информације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;  </a:t>
            </a:r>
            <a:r>
              <a:rPr lang="sr-Cyrl-R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откривају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решавају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проблеме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доносе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одлуке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користећи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критичко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креативно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мишљење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релевантна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знања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спремни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прихвате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изазове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промене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уз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одговоран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однос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према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себи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својим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активностима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r-Cyrl-R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Корелација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предметима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у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оквиру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предмета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r-Cyrl-R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 око нас, Грађанско васпитање, Ликовна култура</a:t>
            </a:r>
          </a:p>
          <a:p>
            <a:pPr>
              <a:lnSpc>
                <a:spcPct val="115000"/>
              </a:lnSpc>
            </a:pPr>
            <a:r>
              <a:rPr lang="sr-Cyrl-R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Међупредметне компетенције: </a:t>
            </a:r>
            <a:r>
              <a:rPr lang="sr-Cyrl-R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компетенција за учење;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одговорно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учешће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демократском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друштву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естетичка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компетенција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r-Cyrl-R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 са подацима и информацијама; решавање проблема.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sr-Cyrl-R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0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070080" cy="5317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C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Наставна средства:</a:t>
            </a:r>
            <a:endParaRPr lang="sr-Cyrl-R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C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визуелна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средства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алатка </a:t>
            </a:r>
            <a:r>
              <a:rPr lang="sr-Cyrl-C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падлет за веб таблу: </a:t>
            </a:r>
            <a:r>
              <a:rPr lang="en-US" sz="14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://padlet.com/mosasto2014/Bookmarks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Читанка за </a:t>
            </a:r>
            <a:r>
              <a:rPr lang="sr-Cyrl-C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2.разред, 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ИК ,,Фреска'', 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Гугл упитник за вредновање часа од стране ученика: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https://forms.gle/H6UDznW6EJ9XnYRE8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фб група ,,Родитељи мојих ученика''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https://www.facebook.com/groups/2576081592669319/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CS" sz="1400" b="1" dirty="0">
                <a:latin typeface="Calibri" panose="020F0502020204030204" pitchFamily="34" charset="0"/>
                <a:cs typeface="Calibri" panose="020F0502020204030204" pitchFamily="34" charset="0"/>
              </a:rPr>
              <a:t>аудио-визуелна: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 цртани филм : ,,Царево ново одело'' </a:t>
            </a:r>
            <a:r>
              <a:rPr lang="sr-Cyrl-CS" sz="1400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https://youtu.be/QWFPBqLbnAI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 , видео презентацију о Хансу Криситјану Андерсену  </a:t>
            </a:r>
            <a:r>
              <a:rPr lang="sr-Cyrl-CS" sz="14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https://youtu.be/07LMfbxLrEk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 , о разбоју за ткање </a:t>
            </a:r>
            <a:r>
              <a:rPr lang="sr-Cyrl-CS" sz="1400" u="sng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https://youtu.be/W_9a7_XnB0w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   - 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Јутјуб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youtube.com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C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Образовни интернет портал 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за развој говора за ученицу по ИОПу2 : ,,Одећа и обућа'' </a:t>
            </a:r>
            <a:r>
              <a:rPr lang="sr-Cyrl-C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https://forms.gle/H6UDznW6EJ9XnYR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рачунар, мобилни телефон, интернет, фотографије ученичких радова, вибер. </a:t>
            </a:r>
            <a:endParaRPr lang="sr-Cyrl-C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r-Cyrl-RS" sz="1400" b="1" dirty="0" smtClean="0"/>
              <a:t>Мултимедија:</a:t>
            </a:r>
            <a:r>
              <a:rPr lang="sr-Cyrl-R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Веб 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2.0 алати: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Latn-RS" sz="1400" dirty="0">
                <a:latin typeface="Calibri" panose="020F0502020204030204" pitchFamily="34" charset="0"/>
                <a:cs typeface="Calibri" panose="020F0502020204030204" pitchFamily="34" charset="0"/>
              </a:rPr>
              <a:t>Wiki: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Википедија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(wikipedia.org),</a:t>
            </a:r>
          </a:p>
          <a:p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Алат за дељење и сарадњу: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https://padlet.com/mosasto2014/Bookmarks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Алат за процењивање: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https://forms.gle/H6UDznW6EJ9XnYRE8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Друштвене мреже: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https://www.facebook.com/groups/2576081592669319/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Алати за креирање и дељење аудио и видео садржаја: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видео-записи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Јутјуба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sr-Cyrl-CS" sz="1400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https://youtu.be/QWFPBqLbnAI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 ,  </a:t>
            </a:r>
            <a:r>
              <a:rPr lang="sr-Cyrl-CS" sz="14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https://youtu.be/07LMfbxLrEk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sr-Cyrl-CS" sz="1400" u="sng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https://youtu.be/W_9a7_XnB0w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 . 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Интернет портал: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https://forms.gle/H6UDznW6EJ9XnYR</a:t>
            </a:r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рограми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обраду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текста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/Word/,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апликације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визуелизацију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/PowerPoint </a:t>
            </a:r>
            <a:endParaRPr lang="sr-Cyrl-R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RS" sz="1400" dirty="0">
                <a:latin typeface="Calibri" panose="020F0502020204030204" pitchFamily="34" charset="0"/>
                <a:cs typeface="Calibri" panose="020F0502020204030204" pitchFamily="34" charset="0"/>
              </a:rPr>
              <a:t>Гугл диск – ученички радови : </a:t>
            </a:r>
            <a:r>
              <a:rPr lang="en-US" sz="1400" dirty="0">
                <a:hlinkClick r:id="rId10"/>
              </a:rPr>
              <a:t>https://drive.google.com/open?id=1XO2915MQ_IDDk8nb73SYOMcQAkTWOr07</a:t>
            </a:r>
            <a:r>
              <a:rPr lang="sr-Cyrl-RS" sz="1400" dirty="0"/>
              <a:t> </a:t>
            </a:r>
            <a:endParaRPr lang="sr-Cyrl-RS" sz="1400" dirty="0" smtClean="0"/>
          </a:p>
          <a:p>
            <a:r>
              <a:rPr lang="sr-Cyrl-R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Гугл презентација: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https://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drive.google.com/file/d/1ZvTK0DaTYqkezugLVgGBXpYqYUmWldvx/view?usp=sharing</a:t>
            </a:r>
            <a:r>
              <a:rPr lang="sr-Cyrl-R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5008098"/>
            <a:ext cx="12192000" cy="214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C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Литература:</a:t>
            </a:r>
            <a:r>
              <a:rPr lang="sr-Cyrl-C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Милија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Николић</a:t>
            </a:r>
            <a:r>
              <a:rPr lang="sr-Cyrl-R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Методика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наставе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српског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језика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књижевности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Завод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уџбенике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наставна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средства</a:t>
            </a:r>
            <a:r>
              <a:rPr lang="sr-Cyrl-R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Београд, 1999.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R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Данимир Мандић, Мирослава Ристић: Европски стандарди информатичких компетенција, Чигоја, Београд, 2011.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Снежана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В.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Божић</a:t>
            </a:r>
            <a:r>
              <a:rPr lang="sr-Cyrl-R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Интернет и мултимедија као средства у настави књижевности, Универзитет у Нишу, Филозофски факултет,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Ниш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2014.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sz="1400" dirty="0" smtClean="0"/>
              <a:t>Рад је објављен на друштвеној мрежи Фејсбук у групи: Наставничка мрежа током пандемије</a:t>
            </a:r>
            <a:endParaRPr lang="en-US" sz="1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u="sng" dirty="0" smtClean="0">
                <a:hlinkClick r:id="rId12"/>
              </a:rPr>
              <a:t>https://www.facebook.com/groups/2276404816000821/?multi_permalinks=2312950789012890&amp;notif_id=1588597702007222&amp;notif_t=group_highlights</a:t>
            </a:r>
            <a:endParaRPr lang="en-US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36" y="0"/>
            <a:ext cx="11536680" cy="1154281"/>
          </a:xfrm>
        </p:spPr>
        <p:txBody>
          <a:bodyPr>
            <a:normAutofit/>
          </a:bodyPr>
          <a:lstStyle/>
          <a:p>
            <a:pPr algn="ctr"/>
            <a:r>
              <a:rPr lang="sr-Cyrl-RS" sz="3600" b="1" dirty="0" smtClean="0"/>
              <a:t>Уводни део часа </a:t>
            </a:r>
            <a:br>
              <a:rPr lang="sr-Cyrl-RS" sz="3600" b="1" dirty="0" smtClean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736" y="577140"/>
            <a:ext cx="11071273" cy="99294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sr-Cyrl-RS" dirty="0" smtClean="0"/>
              <a:t>Ученици приступају </a:t>
            </a:r>
            <a:r>
              <a:rPr lang="sr-Cyrl-RS" b="1" dirty="0" smtClean="0"/>
              <a:t>друштвеној мрежи </a:t>
            </a:r>
            <a:r>
              <a:rPr lang="sr-Cyrl-RS" dirty="0" smtClean="0"/>
              <a:t>- затвореној </a:t>
            </a:r>
            <a:r>
              <a:rPr lang="sr-Cyrl-RS" dirty="0"/>
              <a:t>фејсбук </a:t>
            </a:r>
            <a:r>
              <a:rPr lang="sr-Cyrl-RS" dirty="0" smtClean="0"/>
              <a:t>групи </a:t>
            </a:r>
            <a:r>
              <a:rPr lang="sr-Cyrl-RS" b="1" dirty="0"/>
              <a:t>,,Родитељи мојих ученика</a:t>
            </a:r>
            <a:r>
              <a:rPr lang="sr-Cyrl-RS" b="1" dirty="0" smtClean="0"/>
              <a:t>’’ </a:t>
            </a:r>
            <a:r>
              <a:rPr lang="sr-Cyrl-RS" dirty="0" smtClean="0"/>
              <a:t> помоћу својих родитеља и најави часа Српског језика </a:t>
            </a:r>
            <a:r>
              <a:rPr lang="sr-Cyrl-RS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где се упознају са инструкцијама а потом настављају рад на веб табли, пратећи активности</a:t>
            </a:r>
            <a:r>
              <a:rPr lang="sr-Cyrl-R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6" y="1533379"/>
            <a:ext cx="4937176" cy="4994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15" y="1533379"/>
            <a:ext cx="6579571" cy="49940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6008076" y="5241946"/>
            <a:ext cx="4905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Даље се рад одвија путем веб табле на адреси: </a:t>
            </a:r>
          </a:p>
          <a:p>
            <a:r>
              <a:rPr lang="en-US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://padlet.com/mosasto2014/Bookmarks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0413" y="5888277"/>
            <a:ext cx="4240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https://www.facebook.com/groups/2576081592669319/</a:t>
            </a:r>
            <a:r>
              <a:rPr lang="sr-Cyrl-RS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005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650" y="244283"/>
            <a:ext cx="10340973" cy="1280890"/>
          </a:xfrm>
        </p:spPr>
        <p:txBody>
          <a:bodyPr>
            <a:normAutofit/>
          </a:bodyPr>
          <a:lstStyle/>
          <a:p>
            <a:r>
              <a:rPr lang="sr-Cyrl-RS" sz="2800" dirty="0" smtClean="0"/>
              <a:t>Сви ученици прате активности на веб табли: гледају цртани филм са мотивима бајке ,,Царево ново одело’’ као емоционално – интелектуалну припрему за час.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1764325"/>
            <a:ext cx="4121834" cy="41048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42" y="1764324"/>
            <a:ext cx="4126523" cy="41048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969174" y="2663793"/>
            <a:ext cx="27572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Рад ученице </a:t>
            </a:r>
            <a:r>
              <a:rPr lang="sr-Cyrl-CS" dirty="0">
                <a:latin typeface="Calibri" panose="020F0502020204030204" pitchFamily="34" charset="0"/>
                <a:cs typeface="Calibri" panose="020F0502020204030204" pitchFamily="34" charset="0"/>
              </a:rPr>
              <a:t>по ИОПу2 </a:t>
            </a:r>
            <a:r>
              <a:rPr lang="sr-Cyrl-CS" dirty="0" smtClean="0">
                <a:latin typeface="Calibri" panose="020F0502020204030204" pitchFamily="34" charset="0"/>
                <a:cs typeface="Calibri" panose="020F0502020204030204" pitchFamily="34" charset="0"/>
              </a:rPr>
              <a:t>: Интернет </a:t>
            </a:r>
            <a:r>
              <a:rPr lang="sr-Cyrl-CS" dirty="0">
                <a:latin typeface="Calibri" panose="020F0502020204030204" pitchFamily="34" charset="0"/>
                <a:cs typeface="Calibri" panose="020F0502020204030204" pitchFamily="34" charset="0"/>
              </a:rPr>
              <a:t>портал за развој </a:t>
            </a:r>
            <a:r>
              <a:rPr lang="sr-Cyrl-CS" dirty="0" smtClean="0">
                <a:latin typeface="Calibri" panose="020F0502020204030204" pitchFamily="34" charset="0"/>
                <a:cs typeface="Calibri" panose="020F0502020204030204" pitchFamily="34" charset="0"/>
              </a:rPr>
              <a:t>говора за </a:t>
            </a:r>
            <a:r>
              <a:rPr lang="sr-Cyrl-CS" dirty="0">
                <a:latin typeface="Calibri" panose="020F0502020204030204" pitchFamily="34" charset="0"/>
                <a:cs typeface="Calibri" panose="020F0502020204030204" pitchFamily="34" charset="0"/>
              </a:rPr>
              <a:t>ученицу </a:t>
            </a:r>
            <a:r>
              <a:rPr lang="sr-Cyrl-CS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r-Cyrl-CS" dirty="0">
                <a:latin typeface="Calibri" panose="020F0502020204030204" pitchFamily="34" charset="0"/>
                <a:cs typeface="Calibri" panose="020F0502020204030204" pitchFamily="34" charset="0"/>
              </a:rPr>
              <a:t>,,Одећа и обућа''</a:t>
            </a:r>
            <a:r>
              <a:rPr lang="sr-Cyrl-RS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  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https://forms.gle/H6UDznW6EJ9XnYR</a:t>
            </a:r>
            <a:r>
              <a:rPr lang="sr-Cyrl-R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3090" y="-8225"/>
            <a:ext cx="3385844" cy="526366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Анализа бајке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37872" y="1292643"/>
            <a:ext cx="4426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drive.google.com/open?id=1XO2915MQ_IDDk8nb73SYOMcQAkTWOr07</a:t>
            </a:r>
            <a:r>
              <a:rPr lang="sr-Cyrl-R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7573" y="1910639"/>
            <a:ext cx="3857625" cy="45084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5" y="1432028"/>
            <a:ext cx="3241432" cy="48977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48" y="2435847"/>
            <a:ext cx="3724227" cy="19330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3673806" y="2076860"/>
            <a:ext cx="1427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C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Разбој за ткање: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973978" y="2006322"/>
            <a:ext cx="249737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sr-Cyrl-CS" sz="13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</a:t>
            </a:r>
            <a:r>
              <a:rPr lang="sr-Cyrl-CS" sz="13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://</a:t>
            </a:r>
            <a:r>
              <a:rPr lang="sr-Cyrl-CS" sz="13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youtu.be/W_9a7_XnB0w</a:t>
            </a:r>
            <a:endParaRPr lang="sr-Cyrl-CS" sz="1300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C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300" dirty="0"/>
          </a:p>
        </p:txBody>
      </p:sp>
      <p:sp>
        <p:nvSpPr>
          <p:cNvPr id="17" name="Rectangle 16"/>
          <p:cNvSpPr/>
          <p:nvPr/>
        </p:nvSpPr>
        <p:spPr>
          <a:xfrm>
            <a:off x="3866156" y="1707528"/>
            <a:ext cx="295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/>
              <a:t>Мање познате речи у </a:t>
            </a:r>
            <a:r>
              <a:rPr lang="sr-Cyrl-RS" dirty="0" smtClean="0"/>
              <a:t>бајци: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11815" y="6772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drive.google.com/file/d/1ZvTK0DaTYqkezugLVgGBXpYqYUmWldvx/view?usp=sharing</a:t>
            </a:r>
            <a:r>
              <a:rPr lang="sr-Cyrl-RS" dirty="0" smtClean="0"/>
              <a:t>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737872" y="595881"/>
            <a:ext cx="4137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>
                <a:solidFill>
                  <a:srgbClr val="FF0000"/>
                </a:solidFill>
              </a:rPr>
              <a:t>На доле наведеној адреси  могу се  погледати сви ученички </a:t>
            </a:r>
            <a:r>
              <a:rPr lang="sr-Cyrl-RS" dirty="0" smtClean="0">
                <a:solidFill>
                  <a:srgbClr val="FF0000"/>
                </a:solidFill>
              </a:rPr>
              <a:t>радови: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5883" y="41757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dirty="0">
                <a:solidFill>
                  <a:srgbClr val="FF0000"/>
                </a:solidFill>
              </a:rPr>
              <a:t>На </a:t>
            </a:r>
            <a:r>
              <a:rPr lang="sr-Cyrl-RS" dirty="0" smtClean="0">
                <a:solidFill>
                  <a:srgbClr val="FF0000"/>
                </a:solidFill>
              </a:rPr>
              <a:t>наведеној </a:t>
            </a:r>
            <a:r>
              <a:rPr lang="sr-Cyrl-RS" dirty="0">
                <a:solidFill>
                  <a:srgbClr val="FF0000"/>
                </a:solidFill>
              </a:rPr>
              <a:t>адреси  </a:t>
            </a:r>
            <a:r>
              <a:rPr lang="sr-Cyrl-RS" dirty="0" smtClean="0">
                <a:solidFill>
                  <a:srgbClr val="FF0000"/>
                </a:solidFill>
              </a:rPr>
              <a:t>може се  </a:t>
            </a:r>
            <a:r>
              <a:rPr lang="sr-Cyrl-RS" dirty="0">
                <a:solidFill>
                  <a:srgbClr val="FF0000"/>
                </a:solidFill>
              </a:rPr>
              <a:t>погледати </a:t>
            </a:r>
            <a:r>
              <a:rPr lang="sr-Cyrl-RS" dirty="0" smtClean="0">
                <a:solidFill>
                  <a:srgbClr val="FF0000"/>
                </a:solidFill>
              </a:rPr>
              <a:t>анализа бајке: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5341" y="4644672"/>
            <a:ext cx="3604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 smtClean="0"/>
              <a:t>      Упознавање </a:t>
            </a:r>
            <a:r>
              <a:rPr lang="sr-Cyrl-RS" dirty="0"/>
              <a:t>са великаном </a:t>
            </a:r>
            <a:br>
              <a:rPr lang="sr-Cyrl-RS" dirty="0"/>
            </a:br>
            <a:r>
              <a:rPr lang="sr-Cyrl-RS" b="1" dirty="0"/>
              <a:t>Хансом Кристијаном Андерсеном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24797" y="5303652"/>
            <a:ext cx="3365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CS" sz="1400" u="sng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На адреси:  https://youtu.be/07LMfbxLrEk</a:t>
            </a:r>
            <a:r>
              <a:rPr lang="sr-Cyrl-C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456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3849</TotalTime>
  <Words>494</Words>
  <Application>Microsoft Office PowerPoint</Application>
  <PresentationFormat>Widescreen</PresentationFormat>
  <Paragraphs>56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  ,,Царево ново одело’’  Ханс Кристијан Андерсен</vt:lpstr>
      <vt:lpstr>PowerPoint Presentation</vt:lpstr>
      <vt:lpstr>PowerPoint Presentation</vt:lpstr>
      <vt:lpstr>Уводни део часа  </vt:lpstr>
      <vt:lpstr>Сви ученици прате активности на веб табли: гледају цртани филм са мотивима бајке ,,Царево ново одело’’ као емоционално – интелектуалну припрему за час.</vt:lpstr>
      <vt:lpstr>Анализа бајке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Реализација часа Српског језика:  ,,Царево ново одело’’ Ханс Кристијан Андерсен</dc:title>
  <dc:creator>Korisnik</dc:creator>
  <cp:lastModifiedBy>Korisnik</cp:lastModifiedBy>
  <cp:revision>47</cp:revision>
  <dcterms:created xsi:type="dcterms:W3CDTF">2020-05-05T23:42:55Z</dcterms:created>
  <dcterms:modified xsi:type="dcterms:W3CDTF">2020-05-18T04:34:49Z</dcterms:modified>
</cp:coreProperties>
</file>